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 Slab"/>
      <p:regular r:id="rId17"/>
      <p:bold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Roboto Condense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RobotoCondensed-bold.fntdata"/><Relationship Id="rId23" Type="http://schemas.openxmlformats.org/officeDocument/2006/relationships/font" Target="fonts/RobotoCondense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boldItalic.fntdata"/><Relationship Id="rId25" Type="http://schemas.openxmlformats.org/officeDocument/2006/relationships/font" Target="fonts/Roboto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regular.fntdata"/><Relationship Id="rId18" Type="http://schemas.openxmlformats.org/officeDocument/2006/relationships/font" Target="fonts/RobotoSla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701780e8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701780e8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0af3c173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0af3c173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4789d450a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4789d450a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94fb882d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94fb882d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0af3c173a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0af3c173a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94fb882d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94fb882d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7017811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7017811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701780e8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701780e8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94fb882d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94fb882d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2024-2025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Sophomore Presentation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571750"/>
            <a:ext cx="7893000" cy="17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Josh Gordon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Access Specialist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type="title"/>
          </p:nvPr>
        </p:nvSpPr>
        <p:spPr>
          <a:xfrm>
            <a:off x="4076825" y="175650"/>
            <a:ext cx="4762500" cy="100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ACC Expectations</a:t>
            </a:r>
            <a:endParaRPr sz="3600"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3272325" y="1129950"/>
            <a:ext cx="5560200" cy="36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/>
              <a:t>You may not leave ACC campus without first notifying CRCA front desk and Mr. Gordon (who can usually be found in the lobby or library). </a:t>
            </a:r>
            <a:endParaRPr b="1" sz="7200"/>
          </a:p>
          <a:p>
            <a:pPr indent="0" lvl="0" marL="9144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200"/>
              <a:t>This includes being picked up by a parent or guardian. </a:t>
            </a:r>
            <a:endParaRPr b="1" sz="7200"/>
          </a:p>
          <a:p>
            <a:pPr indent="0" lvl="0" marL="9144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200"/>
              <a:t>You may not hang out in the stairwell, outside of the main ACC building, or in your car in the parking lot. </a:t>
            </a:r>
            <a:endParaRPr b="1" sz="7200"/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2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79" name="Google Shape;179;p21"/>
          <p:cNvSpPr txBox="1"/>
          <p:nvPr>
            <p:ph idx="4294967295" type="body"/>
          </p:nvPr>
        </p:nvSpPr>
        <p:spPr>
          <a:xfrm>
            <a:off x="614700" y="4488900"/>
            <a:ext cx="28767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Photo Caption or DescriptionLibrary</a:t>
            </a:r>
            <a:endParaRPr b="1" sz="1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72025" cy="21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950" y="2675699"/>
            <a:ext cx="3808201" cy="21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1"/>
          <p:cNvSpPr txBox="1"/>
          <p:nvPr/>
        </p:nvSpPr>
        <p:spPr>
          <a:xfrm>
            <a:off x="7731725" y="4787100"/>
            <a:ext cx="1107600" cy="2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1268000" y="2280150"/>
            <a:ext cx="16011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Lobby</a:t>
            </a:r>
            <a:endParaRPr b="1"/>
          </a:p>
        </p:txBody>
      </p:sp>
      <p:sp>
        <p:nvSpPr>
          <p:cNvPr id="184" name="Google Shape;184;p21"/>
          <p:cNvSpPr txBox="1"/>
          <p:nvPr/>
        </p:nvSpPr>
        <p:spPr>
          <a:xfrm>
            <a:off x="1173350" y="4789475"/>
            <a:ext cx="1790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Library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THANK YOU!</a:t>
            </a:r>
            <a:endParaRPr b="1"/>
          </a:p>
        </p:txBody>
      </p:sp>
      <p:sp>
        <p:nvSpPr>
          <p:cNvPr id="190" name="Google Shape;190;p2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there any 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985300"/>
            <a:ext cx="4045200" cy="2540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 will my school week look like?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572000" y="262150"/>
            <a:ext cx="4204500" cy="44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en" sz="2000">
                <a:solidFill>
                  <a:srgbClr val="262626"/>
                </a:solidFill>
              </a:rPr>
              <a:t>Sophomores take classes at ACC Elgin on Tuesdays and Thursdays and are at CRCA on Mondays, Wednesdays, and Fridays.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en" sz="2000">
                <a:solidFill>
                  <a:srgbClr val="262626"/>
                </a:solidFill>
              </a:rPr>
              <a:t>Sophomores are enrolled in the following classes for the FALL semester: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en" sz="2000">
                <a:solidFill>
                  <a:srgbClr val="83992A"/>
                </a:solidFill>
              </a:rPr>
              <a:t>•</a:t>
            </a:r>
            <a:r>
              <a:rPr b="1" lang="en" sz="2000">
                <a:solidFill>
                  <a:srgbClr val="262626"/>
                </a:solidFill>
              </a:rPr>
              <a:t>SPAN 1411- Spanish 1 (4 credits)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b="1" lang="en" sz="2000">
                <a:solidFill>
                  <a:srgbClr val="83992A"/>
                </a:solidFill>
              </a:rPr>
              <a:t>•</a:t>
            </a:r>
            <a:r>
              <a:rPr b="1" lang="en" sz="2000">
                <a:solidFill>
                  <a:srgbClr val="262626"/>
                </a:solidFill>
              </a:rPr>
              <a:t>DRAM 1310- Intro to Theatre (3 credits)</a:t>
            </a:r>
            <a:endParaRPr b="1" sz="2000">
              <a:solidFill>
                <a:srgbClr val="262626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989"/>
          </a:p>
        </p:txBody>
      </p:sp>
      <p:sp>
        <p:nvSpPr>
          <p:cNvPr id="101" name="Google Shape;101;p13"/>
          <p:cNvSpPr txBox="1"/>
          <p:nvPr/>
        </p:nvSpPr>
        <p:spPr>
          <a:xfrm>
            <a:off x="7743075" y="4789475"/>
            <a:ext cx="986100" cy="15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4"/>
          <p:cNvSpPr txBox="1"/>
          <p:nvPr>
            <p:ph type="title"/>
          </p:nvPr>
        </p:nvSpPr>
        <p:spPr>
          <a:xfrm>
            <a:off x="265500" y="985300"/>
            <a:ext cx="4045200" cy="25401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 will my school week look like?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4572000" y="262150"/>
            <a:ext cx="4204500" cy="44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750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16">
                <a:solidFill>
                  <a:srgbClr val="262626"/>
                </a:solidFill>
              </a:rPr>
              <a:t>Sophomores are enrolled in the following classes for the SPRING semester:</a:t>
            </a:r>
            <a:endParaRPr b="1" sz="2016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16">
                <a:solidFill>
                  <a:srgbClr val="83992A"/>
                </a:solidFill>
              </a:rPr>
              <a:t>•</a:t>
            </a:r>
            <a:r>
              <a:rPr b="1" lang="en" sz="2016">
                <a:solidFill>
                  <a:srgbClr val="262626"/>
                </a:solidFill>
              </a:rPr>
              <a:t>SPAN 1412- Spanish 2 (4 credits)</a:t>
            </a:r>
            <a:endParaRPr b="1" sz="2016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16">
                <a:solidFill>
                  <a:srgbClr val="83992A"/>
                </a:solidFill>
              </a:rPr>
              <a:t>•</a:t>
            </a:r>
            <a:r>
              <a:rPr b="1" lang="en" sz="2016">
                <a:solidFill>
                  <a:srgbClr val="262626"/>
                </a:solidFill>
              </a:rPr>
              <a:t>SPCH 1315- Public Speaking (3 credits)</a:t>
            </a:r>
            <a:endParaRPr b="1" sz="2016">
              <a:solidFill>
                <a:srgbClr val="262626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16">
                <a:solidFill>
                  <a:srgbClr val="262626"/>
                </a:solidFill>
              </a:rPr>
              <a:t>(You cannot enroll in Spanish 2 without passing Spanish 1)</a:t>
            </a:r>
            <a:endParaRPr b="1" sz="2016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7773400" y="4789475"/>
            <a:ext cx="1183200" cy="1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265500" y="849725"/>
            <a:ext cx="4045200" cy="2721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Satisfactory Academic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(SAP)</a:t>
            </a:r>
            <a:endParaRPr/>
          </a:p>
        </p:txBody>
      </p:sp>
      <p:sp>
        <p:nvSpPr>
          <p:cNvPr id="120" name="Google Shape;120;p15"/>
          <p:cNvSpPr txBox="1"/>
          <p:nvPr>
            <p:ph idx="2" type="body"/>
          </p:nvPr>
        </p:nvSpPr>
        <p:spPr>
          <a:xfrm>
            <a:off x="3796600" y="768350"/>
            <a:ext cx="4980000" cy="39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262626"/>
                </a:solidFill>
              </a:rPr>
              <a:t>It is absolutely essential that you maintain or achieve the following in order to qualify for state and federal financial aid for your undergraduate college education:</a:t>
            </a:r>
            <a:endParaRPr b="1" sz="7200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20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❖"/>
            </a:pPr>
            <a:r>
              <a:rPr b="1" lang="en" sz="7200">
                <a:solidFill>
                  <a:srgbClr val="262626"/>
                </a:solidFill>
              </a:rPr>
              <a:t>A MINIMUM of 2.0 GPA</a:t>
            </a:r>
            <a:endParaRPr b="1" sz="7200">
              <a:solidFill>
                <a:srgbClr val="262626"/>
              </a:solidFill>
            </a:endParaRPr>
          </a:p>
          <a:p>
            <a:pPr indent="-342900" lvl="0" marL="45720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Char char="❖"/>
            </a:pPr>
            <a:r>
              <a:rPr b="1" lang="en" sz="7200">
                <a:solidFill>
                  <a:srgbClr val="262626"/>
                </a:solidFill>
              </a:rPr>
              <a:t>A MINIMUM of a 67% Completion Rate</a:t>
            </a:r>
            <a:endParaRPr b="1" sz="72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7743075" y="4673750"/>
            <a:ext cx="1107600" cy="2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4076825" y="175650"/>
            <a:ext cx="4762500" cy="11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ACC Sophomore Expectations</a:t>
            </a:r>
            <a:endParaRPr sz="3600"/>
          </a:p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>
            <a:off x="3191300" y="1139525"/>
            <a:ext cx="5640900" cy="39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chemeClr val="dk1"/>
                </a:solidFill>
              </a:rPr>
              <a:t>Mr. Gordon’s main </a:t>
            </a:r>
            <a:r>
              <a:rPr b="1" lang="en" sz="6400">
                <a:solidFill>
                  <a:schemeClr val="dk1"/>
                </a:solidFill>
              </a:rPr>
              <a:t>responsibility</a:t>
            </a:r>
            <a:r>
              <a:rPr b="1" lang="en" sz="6400">
                <a:solidFill>
                  <a:schemeClr val="dk1"/>
                </a:solidFill>
              </a:rPr>
              <a:t> is to assist you in transitioning from a K-12 student to an adult/ college student. </a:t>
            </a:r>
            <a:endParaRPr b="1" sz="6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400">
                <a:solidFill>
                  <a:schemeClr val="dk1"/>
                </a:solidFill>
              </a:rPr>
              <a:t>You must come to class prepared and ready to learn. This includes: </a:t>
            </a:r>
            <a:endParaRPr b="1" sz="6400">
              <a:solidFill>
                <a:schemeClr val="dk1"/>
              </a:solidFill>
            </a:endParaRPr>
          </a:p>
          <a:p>
            <a:pPr indent="-33020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b="1" lang="en" sz="6400">
                <a:solidFill>
                  <a:schemeClr val="dk1"/>
                </a:solidFill>
              </a:rPr>
              <a:t>Bringing your laptop, fully charged, and your power cord</a:t>
            </a:r>
            <a:endParaRPr b="1" sz="6400">
              <a:solidFill>
                <a:schemeClr val="dk1"/>
              </a:solidFill>
            </a:endParaRPr>
          </a:p>
          <a:p>
            <a:pPr indent="-3302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b="1" lang="en" sz="6400">
                <a:solidFill>
                  <a:schemeClr val="dk1"/>
                </a:solidFill>
              </a:rPr>
              <a:t>Keeping your phone and earbuds in your backpack</a:t>
            </a:r>
            <a:endParaRPr b="1" sz="6400">
              <a:solidFill>
                <a:schemeClr val="dk1"/>
              </a:solidFill>
            </a:endParaRPr>
          </a:p>
          <a:p>
            <a:pPr indent="-3302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b="1" lang="en" sz="6400">
                <a:solidFill>
                  <a:schemeClr val="dk1"/>
                </a:solidFill>
              </a:rPr>
              <a:t>Using the restroom BEFORE going to class</a:t>
            </a:r>
            <a:endParaRPr b="1" sz="6400">
              <a:solidFill>
                <a:schemeClr val="dk1"/>
              </a:solidFill>
            </a:endParaRPr>
          </a:p>
          <a:p>
            <a:pPr indent="-3302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❏"/>
            </a:pPr>
            <a:r>
              <a:rPr b="1" lang="en" sz="6400">
                <a:solidFill>
                  <a:schemeClr val="dk1"/>
                </a:solidFill>
              </a:rPr>
              <a:t>Bringing and wearing your ACC ID</a:t>
            </a:r>
            <a:endParaRPr b="1" sz="6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200"/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200"/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2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28" name="Google Shape;128;p16"/>
          <p:cNvSpPr txBox="1"/>
          <p:nvPr>
            <p:ph idx="4294967295" type="body"/>
          </p:nvPr>
        </p:nvSpPr>
        <p:spPr>
          <a:xfrm>
            <a:off x="614700" y="4488900"/>
            <a:ext cx="28767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Photo Caption or Description</a:t>
            </a:r>
            <a:endParaRPr b="1" sz="1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27125"/>
            <a:ext cx="2876700" cy="23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7743075" y="4673750"/>
            <a:ext cx="1107600" cy="2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/>
          <p:nvPr>
            <p:ph type="title"/>
          </p:nvPr>
        </p:nvSpPr>
        <p:spPr>
          <a:xfrm>
            <a:off x="4076825" y="175650"/>
            <a:ext cx="4762500" cy="101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ACC Sophomore Expectations</a:t>
            </a:r>
            <a:endParaRPr sz="3600"/>
          </a:p>
        </p:txBody>
      </p:sp>
      <p:sp>
        <p:nvSpPr>
          <p:cNvPr id="136" name="Google Shape;136;p17"/>
          <p:cNvSpPr txBox="1"/>
          <p:nvPr>
            <p:ph idx="1" type="body"/>
          </p:nvPr>
        </p:nvSpPr>
        <p:spPr>
          <a:xfrm>
            <a:off x="3887000" y="1254275"/>
            <a:ext cx="4945200" cy="35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" sz="7200"/>
              <a:t>The Bus leaves CRCA at 9:00 AM. If you are running late, please call the front office. You may be responsible for finding your own transportation to Elgin.</a:t>
            </a:r>
            <a:endParaRPr b="1" sz="7200"/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200"/>
              <a:t>Keep the bus clean. If you don’t clean up your mess, I have to. </a:t>
            </a:r>
            <a:endParaRPr b="1" sz="7200"/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200"/>
              <a:t>The bus will leave ACC at 1:55 PM from where Mr. Gordon drops you off. </a:t>
            </a:r>
            <a:endParaRPr b="1" sz="72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2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37" name="Google Shape;137;p17"/>
          <p:cNvSpPr txBox="1"/>
          <p:nvPr>
            <p:ph idx="4294967295" type="body"/>
          </p:nvPr>
        </p:nvSpPr>
        <p:spPr>
          <a:xfrm>
            <a:off x="614700" y="4488900"/>
            <a:ext cx="28767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Photo Caption or Description</a:t>
            </a:r>
            <a:endParaRPr b="1" sz="1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75" y="78400"/>
            <a:ext cx="1913226" cy="214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203" y="2072875"/>
            <a:ext cx="2766675" cy="301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/>
        </p:nvSpPr>
        <p:spPr>
          <a:xfrm>
            <a:off x="7731725" y="4759175"/>
            <a:ext cx="1107600" cy="2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4076825" y="175650"/>
            <a:ext cx="4762500" cy="101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ACC Sophomore Expectations</a:t>
            </a:r>
            <a:endParaRPr sz="3600"/>
          </a:p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>
            <a:off x="3887000" y="1066675"/>
            <a:ext cx="4945200" cy="34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b="1" lang="en" sz="7200"/>
              <a:t>Check your ACC emails and syllabus on a daily basis</a:t>
            </a:r>
            <a:endParaRPr b="1" sz="7200"/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b="1" lang="en" sz="7200"/>
              <a:t>Be aware of deadlines. Use a day planner</a:t>
            </a:r>
            <a:endParaRPr b="1" sz="7200"/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b="1" lang="en" sz="7200"/>
              <a:t>Be Prepared</a:t>
            </a:r>
            <a:endParaRPr b="1" sz="7200"/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b="1" lang="en" sz="7200"/>
              <a:t>Be On-time to class and </a:t>
            </a:r>
            <a:r>
              <a:rPr b="1" lang="en" sz="7200"/>
              <a:t>only leave class if you absolutely have to.</a:t>
            </a:r>
            <a:endParaRPr b="1" sz="7200"/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b="1" lang="en" sz="7200"/>
              <a:t>Pay attention in class. </a:t>
            </a:r>
            <a:endParaRPr b="1" sz="72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2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47" name="Google Shape;147;p18"/>
          <p:cNvSpPr txBox="1"/>
          <p:nvPr>
            <p:ph idx="4294967295" type="body"/>
          </p:nvPr>
        </p:nvSpPr>
        <p:spPr>
          <a:xfrm>
            <a:off x="614700" y="4488900"/>
            <a:ext cx="28767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Photo Caption or Description</a:t>
            </a:r>
            <a:endParaRPr b="1" sz="1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5" y="1066675"/>
            <a:ext cx="3582198" cy="268664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7731725" y="4734425"/>
            <a:ext cx="1107600" cy="2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/>
          <p:nvPr>
            <p:ph type="title"/>
          </p:nvPr>
        </p:nvSpPr>
        <p:spPr>
          <a:xfrm>
            <a:off x="4076825" y="175650"/>
            <a:ext cx="4762500" cy="135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ACC Sophomore Expectations</a:t>
            </a:r>
            <a:endParaRPr sz="3600"/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4113000" y="1645200"/>
            <a:ext cx="4719300" cy="28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/>
              <a:t>N</a:t>
            </a:r>
            <a:r>
              <a:rPr b="1" lang="en" sz="7200"/>
              <a:t>o lunch is provided at ACC. If you would like a sack lunch, please speak </a:t>
            </a:r>
            <a:r>
              <a:rPr b="1" lang="en" sz="7200"/>
              <a:t>with</a:t>
            </a:r>
            <a:r>
              <a:rPr b="1" lang="en" sz="7200"/>
              <a:t> Mr. Gordon. </a:t>
            </a:r>
            <a:endParaRPr b="1" sz="7200"/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7200"/>
              <a:t>There are vending machines at ACC, but they can have long lines and be expensive. </a:t>
            </a:r>
            <a:endParaRPr b="1" sz="72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56" name="Google Shape;156;p19"/>
          <p:cNvSpPr txBox="1"/>
          <p:nvPr>
            <p:ph idx="4294967295" type="body"/>
          </p:nvPr>
        </p:nvSpPr>
        <p:spPr>
          <a:xfrm>
            <a:off x="614700" y="4488900"/>
            <a:ext cx="28767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Photo Caption or Description</a:t>
            </a:r>
            <a:endParaRPr b="1" sz="1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7731725" y="4762775"/>
            <a:ext cx="1107600" cy="2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438" y="175650"/>
            <a:ext cx="1749224" cy="233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25" y="2660350"/>
            <a:ext cx="2750623" cy="206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4076825" y="175650"/>
            <a:ext cx="4762500" cy="100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ACC </a:t>
            </a:r>
            <a:r>
              <a:rPr lang="en" sz="3600"/>
              <a:t>Expectations</a:t>
            </a:r>
            <a:endParaRPr sz="3600"/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4113000" y="1129950"/>
            <a:ext cx="4719300" cy="34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/>
              <a:t>At ACC Elgin, you may be in the following areas: </a:t>
            </a:r>
            <a:endParaRPr b="1" sz="7200"/>
          </a:p>
          <a:p>
            <a:pPr indent="-34290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 sz="7200"/>
              <a:t>The Library (on 3rd floor)</a:t>
            </a:r>
            <a:endParaRPr b="1" sz="7200"/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 sz="7200"/>
              <a:t>The Learning Lab (on 2nd floor)</a:t>
            </a:r>
            <a:endParaRPr b="1" sz="7200"/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 sz="7200"/>
              <a:t>The Student Life Center or in the breezeway outside of the Student Life Center (in the </a:t>
            </a:r>
            <a:r>
              <a:rPr b="1" lang="en" sz="7200"/>
              <a:t>lobby</a:t>
            </a:r>
            <a:r>
              <a:rPr b="1" lang="en" sz="7200"/>
              <a:t>)</a:t>
            </a:r>
            <a:endParaRPr b="1" sz="7200"/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 sz="7200"/>
              <a:t>The Computer Lab (on 2nd floor)</a:t>
            </a:r>
            <a:endParaRPr b="1" sz="7200"/>
          </a:p>
          <a:p>
            <a:pPr indent="-3429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 sz="7200"/>
              <a:t>Student Services Office (on 1st floor)</a:t>
            </a:r>
            <a:endParaRPr b="1" sz="7200"/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7200"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166" name="Google Shape;166;p20"/>
          <p:cNvSpPr txBox="1"/>
          <p:nvPr>
            <p:ph idx="4294967295" type="body"/>
          </p:nvPr>
        </p:nvSpPr>
        <p:spPr>
          <a:xfrm>
            <a:off x="614700" y="4488900"/>
            <a:ext cx="2876700" cy="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Photo Caption or DescriptionMain </a:t>
            </a:r>
            <a:endParaRPr b="1" sz="12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50" y="175650"/>
            <a:ext cx="3808200" cy="217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01000"/>
            <a:ext cx="3808201" cy="19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2291775" y="726125"/>
            <a:ext cx="2011200" cy="280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3050100" y="248075"/>
            <a:ext cx="152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is on the 3rd floor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7731725" y="4747600"/>
            <a:ext cx="1107600" cy="23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1112650" y="4568850"/>
            <a:ext cx="1937400" cy="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Main Stairwell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